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57" r:id="rId3"/>
    <p:sldId id="259" r:id="rId4"/>
    <p:sldId id="260" r:id="rId5"/>
    <p:sldId id="263" r:id="rId6"/>
    <p:sldId id="26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>
        <p:scale>
          <a:sx n="66" d="100"/>
          <a:sy n="66" d="100"/>
        </p:scale>
        <p:origin x="-1620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9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5267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58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78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7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76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5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2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3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6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5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1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6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5600" y="2726267"/>
            <a:ext cx="8915399" cy="98213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Особенности конструирования печатных плат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09304" y="6089497"/>
            <a:ext cx="3726921" cy="1126283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Желобаев А.Л.  2019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662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Вскрытия в паяльной маске</a:t>
            </a:r>
            <a:endParaRPr lang="ru-RU" sz="3200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9" y="1647644"/>
            <a:ext cx="3928382" cy="322915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56" y="1647644"/>
            <a:ext cx="4298043" cy="3299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9668" y="5345477"/>
            <a:ext cx="394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Слишком большое вскрытие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99692" y="5345477"/>
            <a:ext cx="415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Малый зазор по слою металла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361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Острые углы и малые зазоры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75992" y="4590734"/>
            <a:ext cx="394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Малые зазоры проводников одной цепи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27986" y="4544567"/>
            <a:ext cx="17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</a:t>
            </a:r>
            <a:r>
              <a:rPr lang="ru-RU" b="1" dirty="0" smtClean="0"/>
              <a:t>стрые углы</a:t>
            </a:r>
            <a:endParaRPr lang="ru-RU" b="1" dirty="0"/>
          </a:p>
        </p:txBody>
      </p:sp>
      <p:pic>
        <p:nvPicPr>
          <p:cNvPr id="11" name="Рисунок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8" y="1979681"/>
            <a:ext cx="2554515" cy="236582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48" y="1979680"/>
            <a:ext cx="2365830" cy="2365829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92" y="1979680"/>
            <a:ext cx="2418716" cy="2336803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-3181" r="10814" b="7155"/>
          <a:stretch/>
        </p:blipFill>
        <p:spPr bwMode="auto">
          <a:xfrm rot="5400000">
            <a:off x="8598578" y="1913235"/>
            <a:ext cx="2336805" cy="2469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532131" y="4548493"/>
            <a:ext cx="2368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Последствия отслоения </a:t>
            </a:r>
            <a:r>
              <a:rPr lang="ru-RU" b="1" dirty="0" err="1" smtClean="0"/>
              <a:t>фоторезиста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178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Отверстия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76390" y="1296187"/>
            <a:ext cx="394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Недопустимое расположение отверстий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1864" y="5148657"/>
            <a:ext cx="429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Минимальная ширина перемычки   половина толщины платы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01419" y="5045705"/>
            <a:ext cx="4598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Фрезерованные отверстия не металлизируются.</a:t>
            </a:r>
          </a:p>
          <a:p>
            <a:pPr algn="ctr"/>
            <a:r>
              <a:rPr lang="ru-RU" b="1" dirty="0" smtClean="0"/>
              <a:t>Необходимо делать дополнительные переходные отверстия</a:t>
            </a:r>
            <a:endParaRPr lang="ru-RU" b="1" dirty="0"/>
          </a:p>
        </p:txBody>
      </p:sp>
      <p:pic>
        <p:nvPicPr>
          <p:cNvPr id="16" name="Рисунок 1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-1217" r="48927" b="-1217"/>
          <a:stretch/>
        </p:blipFill>
        <p:spPr bwMode="auto">
          <a:xfrm>
            <a:off x="1594732" y="2258992"/>
            <a:ext cx="2908164" cy="2470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4" t="14095" r="33064" b="19641"/>
          <a:stretch/>
        </p:blipFill>
        <p:spPr>
          <a:xfrm>
            <a:off x="6853681" y="2258991"/>
            <a:ext cx="2493519" cy="24702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54040" y="1296187"/>
            <a:ext cx="394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Отверстия диаметром более 6,3 мм фрезеруются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153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Заполнение металлом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6309" y="1136530"/>
            <a:ext cx="1009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Неравномерная плотность заполнения металлом вызывает проблемы с обеспечением заданной толщины гальванической меди на проводниках</a:t>
            </a:r>
            <a:endParaRPr lang="ru-RU" b="1" dirty="0"/>
          </a:p>
        </p:txBody>
      </p:sp>
      <p:pic>
        <p:nvPicPr>
          <p:cNvPr id="11" name="Рисунок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18" y="2139223"/>
            <a:ext cx="6665591" cy="42164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64855" y="3601138"/>
            <a:ext cx="17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Медь растет медленно</a:t>
            </a:r>
            <a:endParaRPr lang="ru-RU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9732" y="3785805"/>
            <a:ext cx="178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Медь растет быстро</a:t>
            </a:r>
            <a:endParaRPr lang="ru-RU" b="1" dirty="0"/>
          </a:p>
        </p:txBody>
      </p:sp>
      <p:sp>
        <p:nvSpPr>
          <p:cNvPr id="3" name="Стрелка вправо 2"/>
          <p:cNvSpPr/>
          <p:nvPr/>
        </p:nvSpPr>
        <p:spPr>
          <a:xfrm>
            <a:off x="2004161" y="3785805"/>
            <a:ext cx="615721" cy="527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0618988">
            <a:off x="9585806" y="3719844"/>
            <a:ext cx="615721" cy="527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5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Заполнение металлом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80011" y="1293346"/>
            <a:ext cx="30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/>
                </a:solidFill>
              </a:rPr>
              <a:t>Слои питания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5847" r="1236" b="4913"/>
          <a:stretch/>
        </p:blipFill>
        <p:spPr>
          <a:xfrm>
            <a:off x="2838114" y="1662678"/>
            <a:ext cx="6516000" cy="43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158" y="5127746"/>
            <a:ext cx="17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Плохо</a:t>
            </a:r>
            <a:endParaRPr lang="ru-RU" b="1" dirty="0"/>
          </a:p>
        </p:txBody>
      </p:sp>
      <p:sp>
        <p:nvSpPr>
          <p:cNvPr id="15" name="Стрелка вправо 14"/>
          <p:cNvSpPr/>
          <p:nvPr/>
        </p:nvSpPr>
        <p:spPr>
          <a:xfrm>
            <a:off x="2123854" y="5048548"/>
            <a:ext cx="615721" cy="527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9785012" y="3471089"/>
            <a:ext cx="17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Хорошо</a:t>
            </a:r>
            <a:endParaRPr lang="ru-RU" b="1" dirty="0"/>
          </a:p>
        </p:txBody>
      </p:sp>
      <p:sp>
        <p:nvSpPr>
          <p:cNvPr id="17" name="Стрелка вправо 16"/>
          <p:cNvSpPr/>
          <p:nvPr/>
        </p:nvSpPr>
        <p:spPr>
          <a:xfrm rot="10800000">
            <a:off x="9477152" y="3391891"/>
            <a:ext cx="615721" cy="527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8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проводников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6309" y="876300"/>
            <a:ext cx="10099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b="1" dirty="0" smtClean="0">
                <a:solidFill>
                  <a:schemeClr val="accent1"/>
                </a:solidFill>
              </a:rPr>
              <a:t>Электрический ток: </a:t>
            </a:r>
            <a:r>
              <a:rPr lang="ru-RU" sz="2400" b="1" dirty="0" smtClean="0"/>
              <a:t>проводник шириной 0,1 мм (5 класс) на   фольге 18 мкм  при токе 150 мА нагреется на 10 </a:t>
            </a:r>
            <a:r>
              <a:rPr lang="ru-RU" sz="2400" b="1" baseline="30000" dirty="0" smtClean="0"/>
              <a:t>0</a:t>
            </a:r>
            <a:r>
              <a:rPr lang="ru-RU" sz="2400" b="1" dirty="0" smtClean="0"/>
              <a:t>С.</a:t>
            </a:r>
          </a:p>
          <a:p>
            <a:pPr marL="457200" indent="-457200">
              <a:buAutoNum type="arabicPeriod"/>
            </a:pPr>
            <a:r>
              <a:rPr lang="ru-RU" sz="2400" b="1" dirty="0" smtClean="0">
                <a:solidFill>
                  <a:schemeClr val="accent1"/>
                </a:solidFill>
              </a:rPr>
              <a:t>Напряжение:</a:t>
            </a:r>
            <a:r>
              <a:rPr lang="ru-RU" sz="2400" b="1" dirty="0" smtClean="0"/>
              <a:t> Для зазора 0,1 мм пробивное напряжение в нормальных условиях составит 25 в, а во влажных - 10 В</a:t>
            </a:r>
          </a:p>
          <a:p>
            <a:pPr marL="457200" indent="-457200">
              <a:buAutoNum type="arabicPeriod"/>
            </a:pPr>
            <a:r>
              <a:rPr lang="ru-RU" sz="2400" b="1" dirty="0" smtClean="0"/>
              <a:t>Переход на другой слой.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13" y="3039749"/>
            <a:ext cx="4068819" cy="25886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70" y="3039749"/>
            <a:ext cx="3432573" cy="258365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66862" y="5852901"/>
            <a:ext cx="843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Равномерная и неравномерная загрузка отверстий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169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проводников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6309" y="876300"/>
            <a:ext cx="10099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Рекомендуется: </a:t>
            </a:r>
          </a:p>
          <a:p>
            <a:r>
              <a:rPr lang="ru-RU" sz="2400" b="1" dirty="0"/>
              <a:t>Н</a:t>
            </a:r>
            <a:r>
              <a:rPr lang="ru-RU" sz="2400" b="1" dirty="0" smtClean="0"/>
              <a:t>енагруженные большим током проводники выполнять шириной 0,5 -0,7 мм.</a:t>
            </a:r>
          </a:p>
          <a:p>
            <a:r>
              <a:rPr lang="ru-RU" sz="2400" b="1" dirty="0" smtClean="0"/>
              <a:t>Оптимальная ширина проводника возле контактной площадки 75% от ширины площадки.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8" y="3231217"/>
            <a:ext cx="4484461" cy="3025573"/>
          </a:xfrm>
          <a:prstGeom prst="rect">
            <a:avLst/>
          </a:prstGeom>
        </p:spPr>
      </p:pic>
      <p:pic>
        <p:nvPicPr>
          <p:cNvPr id="8" name="Рисунок 7" descr="https://habrastorage.org/webt/cu/1l/yc/cu1lycisww8wvc5sfx_zk08lba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947"/>
          <a:stretch/>
        </p:blipFill>
        <p:spPr bwMode="auto">
          <a:xfrm>
            <a:off x="6494871" y="3231217"/>
            <a:ext cx="4071530" cy="3025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03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проводников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4799" y="876300"/>
            <a:ext cx="831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Трассировка «звездой»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1506014"/>
            <a:ext cx="8218156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проводников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8664" y="1066574"/>
            <a:ext cx="831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Изгибы проводников </a:t>
            </a:r>
          </a:p>
        </p:txBody>
      </p:sp>
      <p:pic>
        <p:nvPicPr>
          <p:cNvPr id="5" name="Рисунок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 r="6842"/>
          <a:stretch/>
        </p:blipFill>
        <p:spPr bwMode="auto">
          <a:xfrm>
            <a:off x="832848" y="1709511"/>
            <a:ext cx="2018983" cy="2521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70554"/>
          <a:stretch/>
        </p:blipFill>
        <p:spPr bwMode="auto">
          <a:xfrm>
            <a:off x="3208337" y="1719560"/>
            <a:ext cx="1647734" cy="2521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t="2" r="5237" b="204"/>
          <a:stretch/>
        </p:blipFill>
        <p:spPr bwMode="auto">
          <a:xfrm>
            <a:off x="5212577" y="1719560"/>
            <a:ext cx="2994162" cy="2559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8961" r="496" b="392"/>
          <a:stretch/>
        </p:blipFill>
        <p:spPr bwMode="auto">
          <a:xfrm>
            <a:off x="8629603" y="1736725"/>
            <a:ext cx="2358391" cy="2542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9138" y="4449450"/>
            <a:ext cx="10761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Недопустимо           Плохо                        Хорошо                </a:t>
            </a:r>
            <a:r>
              <a:rPr lang="ru-RU" sz="2000" b="1" dirty="0" err="1" smtClean="0"/>
              <a:t>Микрополосковая</a:t>
            </a:r>
            <a:r>
              <a:rPr lang="ru-RU" sz="2000" b="1" dirty="0" smtClean="0"/>
              <a:t> линия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8450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отверстий</a:t>
            </a:r>
            <a:endParaRPr lang="ru-RU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8662" y="4913907"/>
            <a:ext cx="988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Сквозное    «Слепое»     Сквозное       «Глухое»                        Высверленное</a:t>
            </a:r>
            <a:endParaRPr lang="ru-RU" sz="2000" b="1" dirty="0"/>
          </a:p>
        </p:txBody>
      </p:sp>
      <p:pic>
        <p:nvPicPr>
          <p:cNvPr id="12" name="Рисунок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078138"/>
            <a:ext cx="6682619" cy="3508375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r="-4324"/>
          <a:stretch/>
        </p:blipFill>
        <p:spPr>
          <a:xfrm>
            <a:off x="7794944" y="1197428"/>
            <a:ext cx="3920127" cy="29451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38286" y="5270808"/>
            <a:ext cx="727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с «</a:t>
            </a:r>
            <a:r>
              <a:rPr lang="ru-RU" sz="2000" b="1" dirty="0" err="1" smtClean="0"/>
              <a:t>антипадами</a:t>
            </a:r>
            <a:r>
              <a:rPr lang="ru-RU" sz="2000" b="1" dirty="0" smtClean="0"/>
              <a:t>»</a:t>
            </a:r>
            <a:endParaRPr lang="ru-RU" sz="2000" b="1" dirty="0"/>
          </a:p>
        </p:txBody>
      </p:sp>
      <p:sp>
        <p:nvSpPr>
          <p:cNvPr id="3" name="Стрелка вверх 2"/>
          <p:cNvSpPr/>
          <p:nvPr/>
        </p:nvSpPr>
        <p:spPr>
          <a:xfrm>
            <a:off x="1484086" y="4470400"/>
            <a:ext cx="269875" cy="443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верх 15"/>
          <p:cNvSpPr/>
          <p:nvPr/>
        </p:nvSpPr>
        <p:spPr>
          <a:xfrm>
            <a:off x="2646136" y="3856606"/>
            <a:ext cx="297089" cy="10573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верх 16"/>
          <p:cNvSpPr/>
          <p:nvPr/>
        </p:nvSpPr>
        <p:spPr>
          <a:xfrm>
            <a:off x="4408715" y="4499907"/>
            <a:ext cx="269875" cy="443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верх 17"/>
          <p:cNvSpPr/>
          <p:nvPr/>
        </p:nvSpPr>
        <p:spPr>
          <a:xfrm>
            <a:off x="5759487" y="3502222"/>
            <a:ext cx="299358" cy="145522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верх 18"/>
          <p:cNvSpPr/>
          <p:nvPr/>
        </p:nvSpPr>
        <p:spPr>
          <a:xfrm>
            <a:off x="9297459" y="4420661"/>
            <a:ext cx="269875" cy="443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7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6792" y="65310"/>
            <a:ext cx="8911687" cy="1280890"/>
          </a:xfrm>
        </p:spPr>
        <p:txBody>
          <a:bodyPr/>
          <a:lstStyle/>
          <a:p>
            <a:pPr algn="ctr"/>
            <a:r>
              <a:rPr lang="ru-RU" b="1" dirty="0" smtClean="0"/>
              <a:t>Выбор конструкции печатной платы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167" y="986366"/>
            <a:ext cx="11013545" cy="5046134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Основные целевые параметры</a:t>
            </a:r>
          </a:p>
          <a:p>
            <a:pPr marL="0" indent="0">
              <a:buNone/>
            </a:pPr>
            <a:r>
              <a:rPr lang="ru-RU" sz="2400" b="1" dirty="0"/>
              <a:t> </a:t>
            </a:r>
            <a:r>
              <a:rPr lang="ru-RU" sz="2400" b="1" dirty="0" smtClean="0"/>
              <a:t>    </a:t>
            </a:r>
            <a:r>
              <a:rPr lang="ru-RU" sz="2000" b="1" dirty="0" smtClean="0"/>
              <a:t>стоимость,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b="1" dirty="0" smtClean="0"/>
              <a:t>надежность,</a:t>
            </a:r>
          </a:p>
          <a:p>
            <a:pPr marL="0" indent="0">
              <a:buNone/>
            </a:pPr>
            <a:r>
              <a:rPr lang="ru-RU" sz="2000" b="1" dirty="0" smtClean="0"/>
              <a:t>	Условия эксплуатации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b="1" dirty="0" smtClean="0"/>
              <a:t>электрические параметры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b="1" dirty="0" smtClean="0"/>
              <a:t>удобство сборки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b="1" dirty="0" smtClean="0"/>
              <a:t>ремонтопригодность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b="1" dirty="0" smtClean="0"/>
              <a:t>технологическая независимость</a:t>
            </a:r>
          </a:p>
          <a:p>
            <a:pPr marL="0" indent="0">
              <a:buNone/>
            </a:pPr>
            <a:r>
              <a:rPr lang="ru-RU" sz="2000" b="1" dirty="0" smtClean="0"/>
              <a:t>	Преемственность разработок</a:t>
            </a:r>
          </a:p>
          <a:p>
            <a:r>
              <a:rPr lang="ru-RU" sz="2400" b="1" dirty="0" smtClean="0"/>
              <a:t>Технологические ограничения производителя плат</a:t>
            </a:r>
          </a:p>
          <a:p>
            <a:r>
              <a:rPr lang="ru-RU" sz="2400" b="1" dirty="0" smtClean="0"/>
              <a:t>Конструктивные ограничения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291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отверстий</a:t>
            </a:r>
            <a:endParaRPr lang="ru-RU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1860" y="816204"/>
            <a:ext cx="252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</a:rPr>
              <a:t>Монтаж пайкой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" y="875852"/>
            <a:ext cx="2651896" cy="3036196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" y="3918398"/>
            <a:ext cx="3188539" cy="26829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30453" y="3718343"/>
            <a:ext cx="393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</a:rPr>
              <a:t>Монтаж запрессовкой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46967" y="1270565"/>
            <a:ext cx="72446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Конечный диаметр отверстия должен быть:</a:t>
            </a:r>
          </a:p>
          <a:p>
            <a:r>
              <a:rPr lang="ru-RU" sz="2000" b="1" dirty="0" smtClean="0"/>
              <a:t>Для круглых выводов на </a:t>
            </a:r>
            <a:r>
              <a:rPr lang="ru-RU" sz="2000" b="1" dirty="0" smtClean="0">
                <a:solidFill>
                  <a:schemeClr val="accent1"/>
                </a:solidFill>
              </a:rPr>
              <a:t>0,1 -0,5 мм </a:t>
            </a:r>
            <a:r>
              <a:rPr lang="ru-RU" sz="2000" b="1" dirty="0" smtClean="0"/>
              <a:t>больше диаметра вывода</a:t>
            </a:r>
          </a:p>
          <a:p>
            <a:r>
              <a:rPr lang="ru-RU" sz="2000" b="1" dirty="0" smtClean="0"/>
              <a:t>Для выводов прямоугольного сечения на </a:t>
            </a:r>
            <a:r>
              <a:rPr lang="ru-RU" sz="2000" b="1" dirty="0" smtClean="0">
                <a:solidFill>
                  <a:schemeClr val="accent1"/>
                </a:solidFill>
              </a:rPr>
              <a:t>0,1 мм </a:t>
            </a:r>
            <a:r>
              <a:rPr lang="ru-RU" sz="2000" b="1" dirty="0" smtClean="0"/>
              <a:t>больше диагонали сечения вывода</a:t>
            </a:r>
          </a:p>
          <a:p>
            <a:r>
              <a:rPr lang="ru-RU" sz="2000" b="1" dirty="0" smtClean="0"/>
              <a:t>Для многожильного провода  на </a:t>
            </a:r>
            <a:r>
              <a:rPr lang="ru-RU" sz="2000" b="1" dirty="0" smtClean="0">
                <a:solidFill>
                  <a:schemeClr val="accent1"/>
                </a:solidFill>
              </a:rPr>
              <a:t>0,5 -0,8 мм </a:t>
            </a:r>
            <a:r>
              <a:rPr lang="ru-RU" sz="2000" b="1" dirty="0" smtClean="0"/>
              <a:t>больше диаметра провода без изоляции</a:t>
            </a:r>
            <a:endParaRPr lang="ru-RU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946967" y="4752029"/>
            <a:ext cx="457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Допустимый диаметр отверстия указывает производитель запрессовываемого элемента</a:t>
            </a:r>
            <a:endParaRPr lang="ru-RU" sz="2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51586" y="875852"/>
            <a:ext cx="536643" cy="2932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4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отверстий</a:t>
            </a:r>
            <a:endParaRPr lang="ru-RU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1860" y="816204"/>
            <a:ext cx="306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</a:rPr>
              <a:t>Овальные отверстия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6862" y="4590758"/>
            <a:ext cx="5331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 smtClean="0"/>
              <a:t>Слотовое</a:t>
            </a:r>
            <a:r>
              <a:rPr lang="ru-RU" sz="2000" b="1" dirty="0" smtClean="0"/>
              <a:t> высверливание</a:t>
            </a:r>
          </a:p>
          <a:p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Набор допустимых диаметров ограничен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Не все производители владеют такой технологией</a:t>
            </a:r>
            <a:endParaRPr lang="ru-RU" sz="2000" b="1" dirty="0"/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9" y="1401327"/>
            <a:ext cx="1949376" cy="294062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33" y="1444625"/>
            <a:ext cx="3607457" cy="2887635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48" y="1476375"/>
            <a:ext cx="3990975" cy="28717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99350" y="4608197"/>
            <a:ext cx="38254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Фрезеровка или вырубка</a:t>
            </a:r>
          </a:p>
          <a:p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Не металлизируется,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Отступ металла на 0,25 мм от края отверстия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2795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отверстий</a:t>
            </a:r>
            <a:endParaRPr lang="ru-RU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76764" y="800100"/>
            <a:ext cx="557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</a:rPr>
              <a:t>Крепежные и установочные отверстия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613" y="4463824"/>
            <a:ext cx="680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Металлизированное      </a:t>
            </a:r>
            <a:r>
              <a:rPr lang="ru-RU" sz="2000" b="1" dirty="0" err="1" smtClean="0"/>
              <a:t>Неметаллизированное</a:t>
            </a:r>
            <a:endParaRPr lang="ru-RU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40625" y="4499604"/>
            <a:ext cx="253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Установочное</a:t>
            </a:r>
            <a:endParaRPr lang="ru-RU" sz="2000" b="1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r="15085"/>
          <a:stretch/>
        </p:blipFill>
        <p:spPr>
          <a:xfrm>
            <a:off x="880437" y="1709511"/>
            <a:ext cx="2556000" cy="2445067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0" y="1709511"/>
            <a:ext cx="2964531" cy="2464854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5"/>
          <a:stretch/>
        </p:blipFill>
        <p:spPr>
          <a:xfrm>
            <a:off x="7086372" y="1709511"/>
            <a:ext cx="4176000" cy="2464854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 flipV="1">
            <a:off x="7968344" y="3585029"/>
            <a:ext cx="416377" cy="9144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8384721" y="3025491"/>
            <a:ext cx="1775279" cy="13535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36599" y="130115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Теплоотвод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06" y="1959035"/>
            <a:ext cx="2087493" cy="1978126"/>
          </a:xfrm>
          <a:prstGeom prst="rect">
            <a:avLst/>
          </a:prstGeom>
        </p:spPr>
      </p:pic>
      <p:pic>
        <p:nvPicPr>
          <p:cNvPr id="20497" name="Picture 17" descr="Алюминиевые радиатор на печатной плате — стоковое фот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66" y="1959035"/>
            <a:ext cx="3068158" cy="20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9" name="Picture 19" descr="Картинки по запросу &quot;теплоотвод на печатной плате&quot;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32" y="1916215"/>
            <a:ext cx="1937883" cy="21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1" name="Picture 21" descr="https://radioprog.ru/uploads/media/articles/0001/02/e01716c004e50d288d4ac12e7ead1ed179325052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90" y="4321259"/>
            <a:ext cx="4678124" cy="21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3" name="Picture 23" descr="https://radioprog.ru/uploads/media/articles/0001/02/0116710923a397555c77a6f052d470f13cb3e8d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24" y="285731"/>
            <a:ext cx="2901987" cy="14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https://radioprog.ru/uploads/media/articles/0001/04/16eddb6ae91fc080f4fa8ec864a1b7b7633190ff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10353" r="21678" b="17162"/>
          <a:stretch/>
        </p:blipFill>
        <p:spPr bwMode="auto">
          <a:xfrm rot="5400000">
            <a:off x="357964" y="1322927"/>
            <a:ext cx="2238580" cy="186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7" name="Picture 27" descr="https://radioprog.ru/uploads/media/articles/0001/04/6dea0291804c2a1524e484f8a6aa55a1cb22dcf5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0" y="3493918"/>
            <a:ext cx="2036504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9" name="Picture 29" descr="https://radioprog.ru/uploads/media/articles/0001/04/c939d86e03140f0ae6356f71a0cb7ca7ed9f5de6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321259"/>
            <a:ext cx="2156769" cy="17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138" y="190046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pic>
        <p:nvPicPr>
          <p:cNvPr id="22545" name="Picture 17" descr="https://www.rezonit.ru/upload/medialibrary/36a/36a27a540585bb34b4036df40095d1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4" y="1444625"/>
            <a:ext cx="6021952" cy="3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15466" y="1933575"/>
            <a:ext cx="4891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/>
                </a:solidFill>
              </a:rPr>
              <a:t>Расстояние между элементами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Возможности станка-установщика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Тень от высоких элементов в </a:t>
            </a:r>
            <a:r>
              <a:rPr lang="ru-RU" sz="2000" b="1" dirty="0" err="1" smtClean="0"/>
              <a:t>видеоинспекторе</a:t>
            </a:r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Медленный прогрев массивных элементов</a:t>
            </a:r>
          </a:p>
          <a:p>
            <a:pPr algn="ctr"/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7428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663" y="19050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36639" y="1596118"/>
            <a:ext cx="48913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/>
                </a:solidFill>
              </a:rPr>
              <a:t>Расположение элементов</a:t>
            </a:r>
          </a:p>
          <a:p>
            <a:pPr algn="ctr"/>
            <a:endParaRPr lang="ru-RU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/>
              <a:t>SMD</a:t>
            </a:r>
            <a:r>
              <a:rPr lang="ru-RU" sz="2000" b="1" dirty="0" smtClean="0"/>
              <a:t> компоненты желательно располагать на одной стороне платы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Если невозможно, то тяжелые ставить на одну сторону, либо приклеивать.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Для селективной пайки все выводные элементы располагать с одной стороны</a:t>
            </a:r>
            <a:endParaRPr lang="ru-RU" sz="2000" b="1" dirty="0"/>
          </a:p>
        </p:txBody>
      </p:sp>
      <p:pic>
        <p:nvPicPr>
          <p:cNvPr id="23569" name="Picture 17" descr="https://www.rezonit.ru/upload/medialibrary/a39/a39f58ac0722bcc77906ac896679ba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875846"/>
            <a:ext cx="4942404" cy="587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663" y="19050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36639" y="1596118"/>
            <a:ext cx="48913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К</a:t>
            </a:r>
            <a:r>
              <a:rPr lang="ru-RU" sz="2000" b="1" dirty="0" smtClean="0">
                <a:solidFill>
                  <a:schemeClr val="accent1"/>
                </a:solidFill>
              </a:rPr>
              <a:t>онтактные площадки</a:t>
            </a:r>
          </a:p>
          <a:p>
            <a:pPr algn="ctr"/>
            <a:endParaRPr lang="ru-RU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Препятствовать растеканию припоя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Одинаковая теплоемкость площадок.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err="1" smtClean="0"/>
              <a:t>Термобарьеры</a:t>
            </a:r>
            <a:endParaRPr lang="ru-RU" sz="2000" b="1" dirty="0"/>
          </a:p>
        </p:txBody>
      </p:sp>
      <p:pic>
        <p:nvPicPr>
          <p:cNvPr id="24593" name="Picture 17" descr="https://www.rezonit.ru/upload/medialibrary/86f/86f0809c8690756a3b2fa98d48dec1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4" y="1018268"/>
            <a:ext cx="4462916" cy="26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5" name="Picture 19" descr="https://www.rezonit.ru/upload/medialibrary/d48/d48118de55610e9ea9a1983a4b5172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3767137"/>
            <a:ext cx="4470889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663" y="19050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39477" y="1943100"/>
            <a:ext cx="4891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К</a:t>
            </a:r>
            <a:r>
              <a:rPr lang="ru-RU" sz="2000" b="1" dirty="0" smtClean="0">
                <a:solidFill>
                  <a:schemeClr val="accent1"/>
                </a:solidFill>
              </a:rPr>
              <a:t>онтактные площадки для </a:t>
            </a:r>
            <a:r>
              <a:rPr lang="en-US" sz="2000" b="1" dirty="0" smtClean="0">
                <a:solidFill>
                  <a:schemeClr val="accent1"/>
                </a:solidFill>
              </a:rPr>
              <a:t>BGA</a:t>
            </a:r>
            <a:r>
              <a:rPr lang="ru-RU" sz="2000" b="1" dirty="0" smtClean="0">
                <a:solidFill>
                  <a:schemeClr val="accent1"/>
                </a:solidFill>
              </a:rPr>
              <a:t> микросхем</a:t>
            </a:r>
          </a:p>
          <a:p>
            <a:pPr algn="ctr"/>
            <a:endParaRPr lang="ru-RU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Два типа вскрытия в маске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Дополнительные элементы в площадке для улучшения рентгеновского контроля качества пайки</a:t>
            </a:r>
            <a:endParaRPr lang="ru-RU" sz="2000" b="1" dirty="0"/>
          </a:p>
        </p:txBody>
      </p:sp>
      <p:pic>
        <p:nvPicPr>
          <p:cNvPr id="25617" name="Picture 17" descr="https://www.rezonit.ru/upload/medialibrary/058/058aa90e4a6efc88362d47a2d8dc0b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61" y="938213"/>
            <a:ext cx="3894231" cy="30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 descr="https://www.rezonit.ru/upload/medialibrary/d05/d055711ab60537f3b49e87ed5088eb1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62" y="4071933"/>
            <a:ext cx="3887612" cy="24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663" y="19050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41028" y="1710871"/>
            <a:ext cx="4212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/>
                </a:solidFill>
              </a:rPr>
              <a:t>Реперные знаки</a:t>
            </a:r>
          </a:p>
          <a:p>
            <a:pPr algn="ctr"/>
            <a:endParaRPr lang="ru-RU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Два знака максимально разнесенные по диагонали на каждой стороне, где осуществляется автоматический монтаж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Дополнительные знаки по диагонали возле сложных многовыводных элементов</a:t>
            </a:r>
            <a:endParaRPr lang="ru-RU" sz="2000" b="1" dirty="0"/>
          </a:p>
        </p:txBody>
      </p:sp>
      <p:pic>
        <p:nvPicPr>
          <p:cNvPr id="26641" name="Picture 17" descr="https://www.rezonit.ru/upload/medialibrary/783/78395588c8fa83a1c400ffb04de83b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6" y="855662"/>
            <a:ext cx="4189432" cy="29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7" descr="Размещение реперных знаков панели печатных пла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6" y="3770962"/>
            <a:ext cx="61722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0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663" y="19050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Проектирование под автоматизированный монтаж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02334" y="882604"/>
            <a:ext cx="48913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/>
                </a:solidFill>
              </a:rPr>
              <a:t>Технологические поля</a:t>
            </a:r>
            <a:endParaRPr lang="ru-RU" sz="2000" b="1" dirty="0" smtClean="0">
              <a:solidFill>
                <a:schemeClr val="accent1"/>
              </a:solidFill>
            </a:endParaRPr>
          </a:p>
          <a:p>
            <a:pPr algn="ctr"/>
            <a:endParaRPr lang="ru-RU" sz="20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Отступ элементов от края платы по сторонам зажима платы в печке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Добавление технологических полей, если элементы выходят на край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/>
              <a:t>Отступ элементов от линии </a:t>
            </a:r>
            <a:r>
              <a:rPr lang="ru-RU" sz="2000" b="1" dirty="0" err="1" smtClean="0"/>
              <a:t>скрайбирования</a:t>
            </a:r>
            <a:endParaRPr lang="ru-RU" sz="2000" b="1" dirty="0"/>
          </a:p>
        </p:txBody>
      </p:sp>
      <p:pic>
        <p:nvPicPr>
          <p:cNvPr id="27650" name="Picture 2" descr="Концерн «Созвездие» запустил в Воронеже новый участок монтажа печатных пла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0" y="1014185"/>
            <a:ext cx="5169127" cy="290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Разделение плат, объединенных в одну панель, методом скрайбирования ( фрезерование на 1/3 глубины 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00" y="4052703"/>
            <a:ext cx="35528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6792" y="65310"/>
            <a:ext cx="8911687" cy="1280890"/>
          </a:xfrm>
        </p:spPr>
        <p:txBody>
          <a:bodyPr/>
          <a:lstStyle/>
          <a:p>
            <a:pPr algn="ctr"/>
            <a:r>
              <a:rPr lang="ru-RU" b="1" dirty="0" smtClean="0"/>
              <a:t>Выбор конструкции печатной платы</a:t>
            </a:r>
            <a:endParaRPr lang="ru-RU" b="1" dirty="0"/>
          </a:p>
        </p:txBody>
      </p:sp>
      <p:pic>
        <p:nvPicPr>
          <p:cNvPr id="1028" name="Picture 4" descr="http://www.fototechnic.ru/images/stories/hitech/iphone/plata-iphone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09618" y="2681287"/>
            <a:ext cx="47625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ed-obzor.ru/wp-content/uploads/svetodiodnaja-lampa-asd-a60-3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23" y="1206500"/>
            <a:ext cx="3823494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ed-obzor.ru/wp-content/uploads/svetodiodnaja-lampa-asd-a60-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2" y="3733800"/>
            <a:ext cx="3845984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ctech.com.ua/rus/images/%d1%81%d0%b2%d1%87-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19616" y="2202896"/>
            <a:ext cx="5018087" cy="26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4130995" y="1143000"/>
            <a:ext cx="758505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1</a:t>
            </a:r>
            <a:endParaRPr lang="ru-RU" sz="3600" b="1" dirty="0"/>
          </a:p>
        </p:txBody>
      </p:sp>
      <p:sp>
        <p:nvSpPr>
          <p:cNvPr id="12" name="Овал 11"/>
          <p:cNvSpPr/>
          <p:nvPr/>
        </p:nvSpPr>
        <p:spPr>
          <a:xfrm>
            <a:off x="4136765" y="3860800"/>
            <a:ext cx="758505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2</a:t>
            </a:r>
            <a:endParaRPr lang="ru-RU" sz="3600" b="1" dirty="0"/>
          </a:p>
        </p:txBody>
      </p:sp>
      <p:sp>
        <p:nvSpPr>
          <p:cNvPr id="13" name="Овал 12"/>
          <p:cNvSpPr/>
          <p:nvPr/>
        </p:nvSpPr>
        <p:spPr>
          <a:xfrm>
            <a:off x="7811201" y="1143000"/>
            <a:ext cx="758505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3</a:t>
            </a:r>
            <a:endParaRPr lang="ru-RU" sz="3600" b="1" dirty="0"/>
          </a:p>
        </p:txBody>
      </p:sp>
      <p:sp>
        <p:nvSpPr>
          <p:cNvPr id="14" name="Овал 13"/>
          <p:cNvSpPr/>
          <p:nvPr/>
        </p:nvSpPr>
        <p:spPr>
          <a:xfrm>
            <a:off x="8991940" y="1149350"/>
            <a:ext cx="758505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4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5180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11237913" cy="762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Стандартные конструкции производителя плат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9" y="1105025"/>
            <a:ext cx="4392295" cy="2512695"/>
          </a:xfrm>
          <a:prstGeom prst="rect">
            <a:avLst/>
          </a:prstGeom>
        </p:spPr>
      </p:pic>
      <p:pic>
        <p:nvPicPr>
          <p:cNvPr id="2050" name="Picture 2" descr="undefin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502"/>
          <a:stretch/>
        </p:blipFill>
        <p:spPr bwMode="auto">
          <a:xfrm>
            <a:off x="5154681" y="1330523"/>
            <a:ext cx="3121024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" b="16689"/>
          <a:stretch/>
        </p:blipFill>
        <p:spPr bwMode="auto">
          <a:xfrm>
            <a:off x="8140698" y="1418164"/>
            <a:ext cx="3009901" cy="17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6" b="12887"/>
          <a:stretch/>
        </p:blipFill>
        <p:spPr bwMode="auto">
          <a:xfrm>
            <a:off x="5162686" y="3184862"/>
            <a:ext cx="312102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fin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" b="16240"/>
          <a:stretch/>
        </p:blipFill>
        <p:spPr bwMode="auto">
          <a:xfrm>
            <a:off x="8140699" y="3135919"/>
            <a:ext cx="3009901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1" b="12955"/>
          <a:stretch/>
        </p:blipFill>
        <p:spPr bwMode="auto">
          <a:xfrm>
            <a:off x="5154681" y="4895801"/>
            <a:ext cx="312902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define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 b="12433"/>
          <a:stretch/>
        </p:blipFill>
        <p:spPr bwMode="auto">
          <a:xfrm>
            <a:off x="8140699" y="4895801"/>
            <a:ext cx="3009901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3537" y="937605"/>
            <a:ext cx="4020344" cy="37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Конструкции производителя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54312" y="712257"/>
            <a:ext cx="402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Материалы производителя</a:t>
            </a:r>
            <a:endParaRPr lang="ru-RU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49190" y="3737762"/>
            <a:ext cx="402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Специальные возможности</a:t>
            </a:r>
            <a:endParaRPr lang="ru-RU" b="1" dirty="0"/>
          </a:p>
        </p:txBody>
      </p:sp>
      <p:pic>
        <p:nvPicPr>
          <p:cNvPr id="2062" name="Picture 14" descr="Фрезерование на глубину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6" y="4235053"/>
            <a:ext cx="1332176" cy="10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Зенкование отверстий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84" y="4227136"/>
            <a:ext cx="1353872" cy="10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Торцевая металлизация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09" y="4236532"/>
            <a:ext cx="1330325" cy="10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Тентирование переходных отверстий пленочной паяльной маской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19" y="5396908"/>
            <a:ext cx="1379941" cy="11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Заполнение переходных отверстий эпоксидной смолой с последующей металлизацией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04" y="5267961"/>
            <a:ext cx="1538063" cy="12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11237913" cy="762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Стандартные конструкции производителя плат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2" y="2541830"/>
            <a:ext cx="4392295" cy="2512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4312" y="712257"/>
            <a:ext cx="964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От выбора материалов и технологии зависят правила проектирования</a:t>
            </a:r>
            <a:endParaRPr lang="ru-RU" b="1" dirty="0"/>
          </a:p>
        </p:txBody>
      </p:sp>
      <p:pic>
        <p:nvPicPr>
          <p:cNvPr id="3074" name="Picture 2" descr="https://www.altium.com/documentation/sites/default/files/wiki_attachments/296540/DR_AccessingRuleConstraintsEx_18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1" t="35984" r="14132" b="12884"/>
          <a:stretch/>
        </p:blipFill>
        <p:spPr bwMode="auto">
          <a:xfrm>
            <a:off x="7665555" y="1619674"/>
            <a:ext cx="2471967" cy="13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altium.com/documentation/sites/default/files/wiki_attachments/296540/DR_AccessingRuleConstraintsEx_18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1" t="35984" r="14132" b="12884"/>
          <a:stretch/>
        </p:blipFill>
        <p:spPr bwMode="auto">
          <a:xfrm>
            <a:off x="7665554" y="3066442"/>
            <a:ext cx="2471967" cy="13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altium.com/documentation/sites/default/files/wiki_attachments/296540/DR_AccessingRuleConstraintsEx_18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1" t="35984" r="14132" b="12884"/>
          <a:stretch/>
        </p:blipFill>
        <p:spPr bwMode="auto">
          <a:xfrm>
            <a:off x="7665554" y="4513210"/>
            <a:ext cx="2471967" cy="13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2961821" y="2300727"/>
            <a:ext cx="4513036" cy="1073164"/>
          </a:xfrm>
          <a:prstGeom prst="straightConnector1">
            <a:avLst/>
          </a:prstGeom>
          <a:ln w="6032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2961821" y="3593904"/>
            <a:ext cx="4513036" cy="65737"/>
          </a:xfrm>
          <a:prstGeom prst="straightConnector1">
            <a:avLst/>
          </a:prstGeom>
          <a:ln w="6032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004684" y="4188278"/>
            <a:ext cx="4464639" cy="866247"/>
          </a:xfrm>
          <a:prstGeom prst="straightConnector1">
            <a:avLst/>
          </a:prstGeom>
          <a:ln w="6032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9729" y="188686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Ошибки, связанные с выбором  конструкции 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6197" y="1545772"/>
            <a:ext cx="9640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b="1" dirty="0" smtClean="0"/>
              <a:t>Несимметричный стек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b="1" dirty="0" smtClean="0"/>
              <a:t>Несоответствие толщины платы и минимального диаметра отверстий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b="1" dirty="0" smtClean="0"/>
              <a:t>Несоответствие толщины материала и минимальных зазоров и ширины проводников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b="1" dirty="0" smtClean="0"/>
              <a:t>Несоответствие типов переходных отверстий и конструкции платы.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400" b="1" dirty="0" smtClean="0"/>
              <a:t>Несоответствие требований к точности заданного волнового сопротивления и выбранных диэлектрических материалов слоев платы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8332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Формирование контура печатной платы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66488" y="835296"/>
            <a:ext cx="338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Вырубка или фрезеровка</a:t>
            </a:r>
            <a:endParaRPr lang="ru-RU" b="1" dirty="0"/>
          </a:p>
        </p:txBody>
      </p:sp>
      <p:pic>
        <p:nvPicPr>
          <p:cNvPr id="18" name="Рисунок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" y="1380038"/>
            <a:ext cx="3303388" cy="4470375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58" y="1482153"/>
            <a:ext cx="3672641" cy="4266143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366" y="1482153"/>
            <a:ext cx="3207385" cy="24450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30688" y="4086496"/>
            <a:ext cx="41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Вырезы шириной не менее 2мм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730688" y="5150107"/>
            <a:ext cx="414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Металл не должен выходить на край платы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730688" y="4479802"/>
            <a:ext cx="414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Паяльная маска не должна выходить на край платы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121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Проблема  минимальных зазоров</a:t>
            </a:r>
            <a:endParaRPr lang="ru-RU" sz="3200" b="1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93" y="1522910"/>
            <a:ext cx="3684678" cy="3355477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11" y="1522909"/>
            <a:ext cx="4299903" cy="33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8" y="217714"/>
            <a:ext cx="11237913" cy="762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Узкие «мостики» паяльной маски</a:t>
            </a:r>
            <a:endParaRPr lang="ru-RU" sz="3200" b="1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5" y="1542007"/>
            <a:ext cx="4108042" cy="400245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1" t="6846" r="3699" b="9462"/>
          <a:stretch/>
        </p:blipFill>
        <p:spPr bwMode="auto">
          <a:xfrm>
            <a:off x="5324973" y="1542007"/>
            <a:ext cx="5981656" cy="4002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94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318</TotalTime>
  <Words>571</Words>
  <Application>Microsoft Office PowerPoint</Application>
  <PresentationFormat>Произвольный</PresentationFormat>
  <Paragraphs>137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Легкий дым</vt:lpstr>
      <vt:lpstr>Особенности конструирования печатных плат</vt:lpstr>
      <vt:lpstr>Выбор конструкции печатной платы</vt:lpstr>
      <vt:lpstr>Выбор конструкции печатной платы</vt:lpstr>
      <vt:lpstr>Стандартные конструкции производителя плат</vt:lpstr>
      <vt:lpstr>Стандартные конструкции производителя плат</vt:lpstr>
      <vt:lpstr>Ошибки, связанные с выбором  конструкции </vt:lpstr>
      <vt:lpstr>Формирование контура печатной платы</vt:lpstr>
      <vt:lpstr>Проблема  минимальных зазоров</vt:lpstr>
      <vt:lpstr>Узкие «мостики» паяльной маски</vt:lpstr>
      <vt:lpstr>Вскрытия в паяльной маске</vt:lpstr>
      <vt:lpstr>Острые углы и малые зазоры</vt:lpstr>
      <vt:lpstr>Отверстия</vt:lpstr>
      <vt:lpstr>Заполнение металлом</vt:lpstr>
      <vt:lpstr>Заполнение металлом</vt:lpstr>
      <vt:lpstr>Проектирование проводников</vt:lpstr>
      <vt:lpstr>Проектирование проводников</vt:lpstr>
      <vt:lpstr>Проектирование проводников</vt:lpstr>
      <vt:lpstr>Проектирование проводников</vt:lpstr>
      <vt:lpstr>Проектирование отверстий</vt:lpstr>
      <vt:lpstr>Проектирование отверстий</vt:lpstr>
      <vt:lpstr>Проектирование отверстий</vt:lpstr>
      <vt:lpstr>Проектирование отверстий</vt:lpstr>
      <vt:lpstr>Теплоотвод</vt:lpstr>
      <vt:lpstr>Проектирование под автоматизированный монтаж</vt:lpstr>
      <vt:lpstr>Проектирование под автоматизированный монтаж</vt:lpstr>
      <vt:lpstr>Проектирование под автоматизированный монтаж</vt:lpstr>
      <vt:lpstr>Проектирование под автоматизированный монтаж</vt:lpstr>
      <vt:lpstr>Проектирование под автоматизированный монтаж</vt:lpstr>
      <vt:lpstr>Проектирование под автоматизированный монтаж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конструирования печатных плат</dc:title>
  <dc:creator>Пользователь Windows</dc:creator>
  <cp:lastModifiedBy>Желобаев А.Л.</cp:lastModifiedBy>
  <cp:revision>35</cp:revision>
  <dcterms:created xsi:type="dcterms:W3CDTF">2019-11-24T14:08:13Z</dcterms:created>
  <dcterms:modified xsi:type="dcterms:W3CDTF">2019-11-25T06:40:31Z</dcterms:modified>
</cp:coreProperties>
</file>